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93" r:id="rId3"/>
    <p:sldId id="324" r:id="rId4"/>
    <p:sldId id="338" r:id="rId5"/>
    <p:sldId id="339" r:id="rId6"/>
    <p:sldId id="340" r:id="rId7"/>
    <p:sldId id="349" r:id="rId8"/>
    <p:sldId id="350" r:id="rId9"/>
    <p:sldId id="351" r:id="rId10"/>
    <p:sldId id="343" r:id="rId11"/>
    <p:sldId id="345" r:id="rId12"/>
    <p:sldId id="342" r:id="rId13"/>
    <p:sldId id="34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>
      <p:cViewPr varScale="1">
        <p:scale>
          <a:sx n="115" d="100"/>
          <a:sy n="115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40\&#1087;&#1072;&#1087;&#1082;&#1072;%20&#1076;&#1083;&#1103;%20&#1086;&#1073;&#1084;&#1077;&#1085;&#1072;\&#1040;&#1073;&#1088;&#1072;&#1084;&#1077;&#1085;&#1082;&#1086;%20&#1043;.&#1057;\&#1044;&#1086;&#1082;&#1083;&#1072;&#1076;&#1099;\&#1050;&#1054;&#1051;&#1051;&#1045;&#1043;&#1048;&#1071;%206%20&#1072;&#1087;&#1088;&#1077;&#1083;&#1103;%202021%20&#1075;&#1086;&#1076;&#1072;\&#1087;&#1086;&#1084;&#1086;&#1096;&#1085;&#1080;&#1082;%20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40\&#1087;&#1072;&#1087;&#1082;&#1072;%20&#1076;&#1083;&#1103;%20&#1086;&#1073;&#1084;&#1077;&#1085;&#1072;\&#1040;&#1073;&#1088;&#1072;&#1084;&#1077;&#1085;&#1082;&#1086;%20&#1043;.&#1057;\&#1044;&#1086;&#1082;&#1083;&#1072;&#1076;&#1099;\&#1050;&#1054;&#1051;&#1051;&#1045;&#1043;&#1048;&#1071;%206%20&#1072;&#1087;&#1088;&#1077;&#1083;&#1103;%202021%20&#1075;&#1086;&#1076;&#1072;\&#1087;&#1086;&#1084;&#1086;&#1096;&#1085;&#1080;&#1082;%20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40\&#1087;&#1072;&#1087;&#1082;&#1072;%20&#1076;&#1083;&#1103;%20&#1086;&#1073;&#1084;&#1077;&#1085;&#1072;\&#1040;&#1073;&#1088;&#1072;&#1084;&#1077;&#1085;&#1082;&#1086;%20&#1043;.&#1057;\&#1044;&#1086;&#1082;&#1083;&#1072;&#1076;&#1099;\&#1050;&#1054;&#1051;&#1051;&#1045;&#1043;&#1048;&#1071;%206%20&#1072;&#1087;&#1088;&#1077;&#1083;&#1103;%202021%20&#1075;&#1086;&#1076;&#1072;\&#1087;&#1086;&#1084;&#1086;&#1096;&#1085;&#1080;&#1082;%20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40\&#1087;&#1072;&#1087;&#1082;&#1072;%20&#1076;&#1083;&#1103;%20&#1086;&#1073;&#1084;&#1077;&#1085;&#1072;\&#1040;&#1073;&#1088;&#1072;&#1084;&#1077;&#1085;&#1082;&#1086;%20&#1043;.&#1057;\&#1044;&#1086;&#1082;&#1083;&#1072;&#1076;&#1099;\&#1050;&#1054;&#1051;&#1051;&#1045;&#1043;&#1048;&#1071;%206%20&#1072;&#1087;&#1088;&#1077;&#1083;&#1103;%202021%20&#1075;&#1086;&#1076;&#1072;\&#1087;&#1086;&#1084;&#1086;&#1096;&#1085;&#1080;&#1082;%20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40\&#1087;&#1072;&#1087;&#1082;&#1072;%20&#1076;&#1083;&#1103;%20&#1086;&#1073;&#1084;&#1077;&#1085;&#1072;\&#1040;&#1073;&#1088;&#1072;&#1084;&#1077;&#1085;&#1082;&#1086;%20&#1043;.&#1057;\&#1044;&#1086;&#1082;&#1083;&#1072;&#1076;&#1099;\&#1050;&#1054;&#1051;&#1051;&#1045;&#1043;&#1048;&#1071;%206%20&#1072;&#1087;&#1088;&#1077;&#1083;&#1103;%202021%20&#1075;&#1086;&#1076;&#1072;\&#1087;&#1086;&#1084;&#1086;&#1096;&#1085;&#1080;&#1082;%20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12267482753859"/>
          <c:y val="0.50637095175078994"/>
          <c:w val="0.30369206795823439"/>
          <c:h val="0.18899412020324038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881280"/>
        <c:axId val="89432064"/>
        <c:axId val="94885760"/>
      </c:bar3DChart>
      <c:catAx>
        <c:axId val="94881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9432064"/>
        <c:crosses val="autoZero"/>
        <c:auto val="1"/>
        <c:lblAlgn val="ctr"/>
        <c:lblOffset val="100"/>
        <c:noMultiLvlLbl val="0"/>
      </c:catAx>
      <c:valAx>
        <c:axId val="89432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881280"/>
        <c:crosses val="autoZero"/>
        <c:crossBetween val="between"/>
      </c:valAx>
      <c:serAx>
        <c:axId val="94885760"/>
        <c:scaling>
          <c:orientation val="minMax"/>
        </c:scaling>
        <c:delete val="1"/>
        <c:axPos val="b"/>
        <c:majorTickMark val="none"/>
        <c:minorTickMark val="none"/>
        <c:tickLblPos val="nextTo"/>
        <c:crossAx val="89432064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12267482753859"/>
          <c:y val="0.50637095175078994"/>
          <c:w val="0.30369206795823439"/>
          <c:h val="0.18899412020324038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188544"/>
        <c:axId val="89434944"/>
        <c:axId val="94887040"/>
      </c:bar3DChart>
      <c:catAx>
        <c:axId val="10218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9434944"/>
        <c:crosses val="autoZero"/>
        <c:auto val="1"/>
        <c:lblAlgn val="ctr"/>
        <c:lblOffset val="100"/>
        <c:noMultiLvlLbl val="0"/>
      </c:catAx>
      <c:valAx>
        <c:axId val="89434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188544"/>
        <c:crosses val="autoZero"/>
        <c:crossBetween val="between"/>
      </c:valAx>
      <c:serAx>
        <c:axId val="94887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89434944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12267482753859"/>
          <c:y val="0.50637095175078994"/>
          <c:w val="0.30369206795823439"/>
          <c:h val="0.18899412020324038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005888"/>
        <c:axId val="8823936"/>
        <c:axId val="155604224"/>
      </c:bar3DChart>
      <c:catAx>
        <c:axId val="156005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3936"/>
        <c:crosses val="autoZero"/>
        <c:auto val="1"/>
        <c:lblAlgn val="ctr"/>
        <c:lblOffset val="100"/>
        <c:noMultiLvlLbl val="0"/>
      </c:catAx>
      <c:valAx>
        <c:axId val="8823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005888"/>
        <c:crosses val="autoZero"/>
        <c:crossBetween val="between"/>
      </c:valAx>
      <c:serAx>
        <c:axId val="155604224"/>
        <c:scaling>
          <c:orientation val="minMax"/>
        </c:scaling>
        <c:delete val="1"/>
        <c:axPos val="b"/>
        <c:majorTickMark val="none"/>
        <c:minorTickMark val="none"/>
        <c:tickLblPos val="nextTo"/>
        <c:crossAx val="8823936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12267482753859"/>
          <c:y val="0.50637095175078994"/>
          <c:w val="0.30369206795823439"/>
          <c:h val="0.18899412020324038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579392"/>
        <c:axId val="8785280"/>
        <c:axId val="45344000"/>
      </c:bar3DChart>
      <c:catAx>
        <c:axId val="107579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85280"/>
        <c:crosses val="autoZero"/>
        <c:auto val="1"/>
        <c:lblAlgn val="ctr"/>
        <c:lblOffset val="100"/>
        <c:noMultiLvlLbl val="0"/>
      </c:catAx>
      <c:valAx>
        <c:axId val="8785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579392"/>
        <c:crosses val="autoZero"/>
        <c:crossBetween val="between"/>
      </c:valAx>
      <c:serAx>
        <c:axId val="45344000"/>
        <c:scaling>
          <c:orientation val="minMax"/>
        </c:scaling>
        <c:delete val="1"/>
        <c:axPos val="b"/>
        <c:majorTickMark val="none"/>
        <c:minorTickMark val="none"/>
        <c:tickLblPos val="nextTo"/>
        <c:crossAx val="8785280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32769739280681"/>
          <c:y val="0.17729302402299799"/>
          <c:w val="0.39746901477834085"/>
          <c:h val="0.733390671206569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B5-48D7-9562-E83851AB4E6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B5-48D7-9562-E83851AB4E62}"/>
              </c:ext>
            </c:extLst>
          </c:dPt>
          <c:dLbls>
            <c:dLbl>
              <c:idx val="0"/>
              <c:layout>
                <c:manualLayout>
                  <c:x val="0.25856906583044442"/>
                  <c:y val="0.1418362565583041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ct val="114000"/>
                      </a:lnSpc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AF8F12F-E016-43D6-83D8-8E1CEE475B14}" type="CATEGORYNAME">
                      <a:rPr lang="ru-RU" b="1">
                        <a:solidFill>
                          <a:schemeClr val="tx1"/>
                        </a:solidFill>
                      </a:rPr>
                      <a:pPr>
                        <a:lnSpc>
                          <a:spcPct val="114000"/>
                        </a:lnSpc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380CD51-C414-4375-A70E-CB263EF6F1D4}" type="PERCENTAGE">
                      <a:rPr lang="ru-RU" b="1" baseline="0">
                        <a:solidFill>
                          <a:schemeClr val="tx1"/>
                        </a:solidFill>
                      </a:rPr>
                      <a:pPr>
                        <a:lnSpc>
                          <a:spcPct val="114000"/>
                        </a:lnSpc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xfrm>
                  <a:off x="6453583" y="2451561"/>
                  <a:ext cx="1523839" cy="723273"/>
                </a:xfrm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14000"/>
                    </a:lnSpc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0866"/>
                        <a:gd name="adj2" fmla="val -742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B5-48D7-9562-E83851AB4E62}"/>
                </c:ext>
              </c:extLst>
            </c:dLbl>
            <c:dLbl>
              <c:idx val="1"/>
              <c:layout>
                <c:manualLayout>
                  <c:x val="-0.24032091945039602"/>
                  <c:y val="-0.172533636909881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ct val="114000"/>
                      </a:lnSpc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37316E8-16A6-48E3-AB26-45C715E933E8}" type="CATEGORYNAME">
                      <a:rPr lang="ru-RU" sz="1400" smtClean="0">
                        <a:solidFill>
                          <a:schemeClr val="tx1"/>
                        </a:solidFill>
                      </a:rPr>
                      <a:pPr>
                        <a:lnSpc>
                          <a:spcPct val="114000"/>
                        </a:lnSpc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 smtClean="0">
                        <a:solidFill>
                          <a:schemeClr val="bg1"/>
                        </a:solidFill>
                      </a:rPr>
                      <a:t>
</a:t>
                    </a:r>
                    <a:fld id="{9583BB04-3B0F-4FB7-A120-1EC21A85790B}" type="PERCENTAGE">
                      <a:rPr lang="ru-RU" sz="1400" baseline="0" smtClean="0">
                        <a:solidFill>
                          <a:schemeClr val="tx1"/>
                        </a:solidFill>
                      </a:rPr>
                      <a:pPr>
                        <a:lnSpc>
                          <a:spcPct val="114000"/>
                        </a:lnSpc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40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xfrm>
                  <a:off x="465244" y="257390"/>
                  <a:ext cx="2508414" cy="858614"/>
                </a:xfrm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14000"/>
                    </a:lnSpc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897"/>
                        <a:gd name="adj2" fmla="val 4944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614663687884491"/>
                      <c:h val="0.252899784393887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B5-48D7-9562-E83851AB4E62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14000"/>
                  </a:lnSpc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B5-48D7-9562-E83851AB4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12267482753859"/>
          <c:y val="0.50637095175078994"/>
          <c:w val="0.30369206795823439"/>
          <c:h val="0.18899412020324038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006912"/>
        <c:axId val="35717696"/>
        <c:axId val="86206976"/>
      </c:bar3DChart>
      <c:catAx>
        <c:axId val="15600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17696"/>
        <c:crosses val="autoZero"/>
        <c:auto val="1"/>
        <c:lblAlgn val="ctr"/>
        <c:lblOffset val="100"/>
        <c:noMultiLvlLbl val="0"/>
      </c:catAx>
      <c:valAx>
        <c:axId val="35717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006912"/>
        <c:crosses val="autoZero"/>
        <c:crossBetween val="between"/>
      </c:valAx>
      <c:serAx>
        <c:axId val="86206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35717696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0.54627</cdr:x>
      <cdr:y>0.03661</cdr:y>
    </cdr:from>
    <cdr:to>
      <cdr:x>0.99063</cdr:x>
      <cdr:y>0.92631</cdr:y>
    </cdr:to>
    <cdr:pic>
      <cdr:nvPicPr>
        <cdr:cNvPr id="5" name="Рисунок 4" descr="http://www.aginskoe.ru/sites/default/files/%20%D0%BF%D0%BE%D1%80%D0%BE%D0%B4%D0%B0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916986" y="123911"/>
          <a:ext cx="3999684" cy="3011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0.02794</cdr:x>
      <cdr:y>0.04138</cdr:y>
    </cdr:from>
    <cdr:to>
      <cdr:x>0.51594</cdr:x>
      <cdr:y>0.89965</cdr:y>
    </cdr:to>
    <cdr:pic>
      <cdr:nvPicPr>
        <cdr:cNvPr id="2" name="Picture 6" descr="http://aur-vesti.ru/media/cache/e5/28/e4/98/ff/c4/e528e498ffc488282c7d1c34c44b201d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1521" y="140042"/>
          <a:ext cx="4392488" cy="290472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https://cdn.pixabay.com/photo/2016/09/19/10/20/sheep-1679951_1280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50800"/>
          <a:ext cx="5940425" cy="39585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0.39805</cdr:x>
      <cdr:y>0.35259</cdr:y>
    </cdr:from>
    <cdr:to>
      <cdr:x>0.64344</cdr:x>
      <cdr:y>0.75364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203085" y="1130215"/>
          <a:ext cx="1358198" cy="128555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Стоимость проекта</a:t>
          </a:r>
          <a:endParaRPr lang="ru-RU" sz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9EEB9-122C-4F87-AA1E-81AD34A2D26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43EC6-A561-4D91-B282-25A3285E6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3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4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80EB1A55-3936-4A87-BCB2-E4287108E33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CF9C46FD-0638-4347-ABA8-01EC48E40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3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Алашева\Downloads\Фон Вед 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9816-73F4-45CD-9A7E-5E6718E0CFBA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FD13-0AE2-4246-B560-2DE5A333596C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ашева\Downloads\Заставка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996-9C3A-4417-A34A-D053D56BFB0D}" type="datetime1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ашева\Downloads\Заставка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7A71-FEA0-4D2F-ACAC-EFEC8BBA3F29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ашева\Downloads\Заставка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92-CCAE-4C71-82B8-EC5C4AB3FE9F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335B-9B44-4A91-A22C-53BA676B23BD}" type="datetime1">
              <a:rPr lang="ru-RU" smtClean="0"/>
              <a:t>30.09.2022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8612-FB6E-43B3-A6E6-183E4810C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C4C5-ABE5-45FE-850B-F1359415F1B9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60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24744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                            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Доклад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о </a:t>
            </a:r>
            <a:r>
              <a:rPr lang="ru-RU" sz="2800" b="1" dirty="0" smtClean="0">
                <a:solidFill>
                  <a:srgbClr val="002060"/>
                </a:solidFill>
              </a:rPr>
              <a:t>поддержке предпринимательства в агропромышленном комплексе Республики Алтай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       </a:t>
            </a:r>
          </a:p>
          <a:p>
            <a:pPr algn="just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600" b="1" dirty="0" smtClean="0"/>
          </a:p>
          <a:p>
            <a:pPr algn="just"/>
            <a:endParaRPr lang="ru-RU" sz="1600" b="1" dirty="0"/>
          </a:p>
          <a:p>
            <a:pPr algn="just"/>
            <a:endParaRPr lang="ru-RU" sz="1600" b="1" dirty="0" smtClean="0"/>
          </a:p>
          <a:p>
            <a:pPr algn="just"/>
            <a:endParaRPr lang="ru-RU" sz="1600" b="1" dirty="0"/>
          </a:p>
          <a:p>
            <a:pPr algn="just"/>
            <a:endParaRPr lang="ru-RU" sz="1600" b="1" dirty="0" smtClean="0"/>
          </a:p>
          <a:p>
            <a:pPr algn="just"/>
            <a:endParaRPr lang="ru-RU" sz="1600" b="1" dirty="0"/>
          </a:p>
          <a:p>
            <a:pPr algn="just"/>
            <a:endParaRPr lang="ru-RU" sz="1600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>
                <a:solidFill>
                  <a:schemeClr val="tx2"/>
                </a:solidFill>
              </a:rPr>
              <a:t>Д</a:t>
            </a:r>
            <a:r>
              <a:rPr lang="ru-RU" b="1" dirty="0" smtClean="0">
                <a:solidFill>
                  <a:schemeClr val="tx2"/>
                </a:solidFill>
              </a:rPr>
              <a:t>окладчик: Заместитель министра </a:t>
            </a:r>
            <a:r>
              <a:rPr lang="ru-RU" b="1" dirty="0">
                <a:solidFill>
                  <a:schemeClr val="tx2"/>
                </a:solidFill>
              </a:rPr>
              <a:t>сельского хозяйства </a:t>
            </a:r>
            <a:r>
              <a:rPr lang="ru-RU" b="1" dirty="0" smtClean="0">
                <a:solidFill>
                  <a:schemeClr val="tx2"/>
                </a:solidFill>
              </a:rPr>
              <a:t>Республики Алтай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Наталия Ивановна </a:t>
            </a:r>
            <a:r>
              <a:rPr lang="ru-RU" b="1" dirty="0" err="1" smtClean="0">
                <a:solidFill>
                  <a:schemeClr val="tx2"/>
                </a:solidFill>
              </a:rPr>
              <a:t>Табакаева</a:t>
            </a:r>
            <a:endParaRPr lang="ru-RU" dirty="0">
              <a:solidFill>
                <a:schemeClr val="tx2"/>
              </a:solidFill>
              <a:effectLst/>
            </a:endParaRPr>
          </a:p>
        </p:txBody>
      </p:sp>
      <p:pic>
        <p:nvPicPr>
          <p:cNvPr id="4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84" y="227035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898" y="1628800"/>
            <a:ext cx="4280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млн.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развитие племенного животноводства,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мараловодства,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мелиорацию земель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сельхозназначения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приобретение оборудования.</a:t>
            </a:r>
          </a:p>
        </p:txBody>
      </p:sp>
      <p:pic>
        <p:nvPicPr>
          <p:cNvPr id="6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53" y="18864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7" name="Picture 2" descr="https://nabludatel.net/wp-content/uploads/2016/05/dozhdeval_mashiny_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13761"/>
            <a:ext cx="3938207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9" y="3705949"/>
            <a:ext cx="5339232" cy="30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53" y="18864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1780740"/>
            <a:ext cx="2155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Агротуризм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7089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Средства гранта могут быть направлены на создание условий для приема туриста, его размещение, питание, создание объектов развлекательной инфраструктуры, а также подключение к инженерной инфраструктуре объектов приема и обслуживания.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0306239"/>
              </p:ext>
            </p:extLst>
          </p:nvPr>
        </p:nvGraphicFramePr>
        <p:xfrm>
          <a:off x="3586386" y="1257768"/>
          <a:ext cx="5534734" cy="320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4229" y="5013176"/>
            <a:ext cx="616431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млн рублей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если объем собств. средств = 10% стоимости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млн рублей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если объем собств. средств = 15% стоимости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млн рублей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если объем собств. средств = 20% стоимости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 algn="ctr">
              <a:lnSpc>
                <a:spcPct val="125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млн рублей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если объем собств. средств = 25% стоимости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9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28140"/>
              </p:ext>
            </p:extLst>
          </p:nvPr>
        </p:nvGraphicFramePr>
        <p:xfrm>
          <a:off x="539551" y="3645024"/>
          <a:ext cx="820891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85934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сельского хозяйства и регулирования рынков сельскохозяйственной продукции, сырья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привлекать значительные средства федерального и республиканского  бюджетов, что в свою очередь  содействует увеличению производства сельскохозяйственной продукции, росту занятости сельского населения и благосостояния сельских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xs.uz/upload/06/597e9f8215b8d76c084c31e1500390090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3597"/>
            <a:ext cx="86409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9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276872"/>
            <a:ext cx="6972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8612-FB6E-43B3-A6E6-183E4810CAC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2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313158"/>
              </p:ext>
            </p:extLst>
          </p:nvPr>
        </p:nvGraphicFramePr>
        <p:xfrm>
          <a:off x="137495" y="3140968"/>
          <a:ext cx="900099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27984" y="1859340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производительную силу АПК Республики Алтай составляют:</a:t>
            </a: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предприятий различных форм собственности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1 300 крестьянских (фермерских) хозяйств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тыс. личных подсобных хозяйств населения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resp_Alta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1484784"/>
            <a:ext cx="4106169" cy="47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7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342891"/>
              </p:ext>
            </p:extLst>
          </p:nvPr>
        </p:nvGraphicFramePr>
        <p:xfrm>
          <a:off x="0" y="3473624"/>
          <a:ext cx="900099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85934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/>
              <a:t>Объем </a:t>
            </a:r>
            <a:r>
              <a:rPr lang="ru-RU" b="1" dirty="0"/>
              <a:t>производства сельскохозяйственной продукции </a:t>
            </a:r>
            <a:r>
              <a:rPr lang="ru-RU" dirty="0"/>
              <a:t>в хозяйствах всех категорий республики за </a:t>
            </a:r>
            <a:r>
              <a:rPr lang="ru-RU" dirty="0" smtClean="0"/>
              <a:t>истекший период текущего года </a:t>
            </a:r>
            <a:r>
              <a:rPr lang="ru-RU" b="1" dirty="0" smtClean="0"/>
              <a:t>составляет</a:t>
            </a:r>
            <a:r>
              <a:rPr lang="ru-RU" dirty="0" smtClean="0"/>
              <a:t> </a:t>
            </a:r>
            <a:r>
              <a:rPr lang="ru-RU" b="1" dirty="0" smtClean="0"/>
              <a:t>около 6,0 </a:t>
            </a:r>
            <a:r>
              <a:rPr lang="ru-RU" b="1" dirty="0"/>
              <a:t>млрд. рублей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	Основная </a:t>
            </a:r>
            <a:r>
              <a:rPr lang="ru-RU" dirty="0"/>
              <a:t>доля продукции сельского хозяйства была произведена   в личных подсобных хозяйствах населения и составила </a:t>
            </a:r>
            <a:r>
              <a:rPr lang="ru-RU" dirty="0" smtClean="0"/>
              <a:t>58 </a:t>
            </a:r>
            <a:r>
              <a:rPr lang="ru-RU" dirty="0"/>
              <a:t>% от общего объема, на долю крестьянских (фермерских) хозяйств пришлось </a:t>
            </a:r>
            <a:r>
              <a:rPr lang="ru-RU" dirty="0" smtClean="0"/>
              <a:t>24 </a:t>
            </a:r>
            <a:r>
              <a:rPr lang="ru-RU" dirty="0"/>
              <a:t>%, сельскохозяйственных организаций – </a:t>
            </a:r>
            <a:r>
              <a:rPr lang="ru-RU" dirty="0" smtClean="0"/>
              <a:t>18 %. </a:t>
            </a:r>
            <a:endParaRPr lang="ru-RU" b="1" dirty="0"/>
          </a:p>
        </p:txBody>
      </p:sp>
      <p:pic>
        <p:nvPicPr>
          <p:cNvPr id="6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901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7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771242"/>
              </p:ext>
            </p:extLst>
          </p:nvPr>
        </p:nvGraphicFramePr>
        <p:xfrm>
          <a:off x="179512" y="3660124"/>
          <a:ext cx="4432870" cy="286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7926" y="162880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Министерством </a:t>
            </a:r>
            <a:r>
              <a:rPr lang="ru-RU" dirty="0"/>
              <a:t>сельского хозяйства Республики Алтай реализуется </a:t>
            </a:r>
            <a:r>
              <a:rPr lang="ru-RU" b="1" dirty="0"/>
              <a:t>Г</a:t>
            </a:r>
            <a:r>
              <a:rPr lang="ru-RU" b="1" dirty="0" smtClean="0"/>
              <a:t>осударственная </a:t>
            </a:r>
            <a:r>
              <a:rPr lang="ru-RU" b="1" dirty="0"/>
              <a:t>программа «Развитие сельского хозяйства и регулирования рынков сельскохозяйственной продукции, сырья и продовольствия», </a:t>
            </a:r>
            <a:r>
              <a:rPr lang="ru-RU" dirty="0"/>
              <a:t>в рамках которой оказывается поддержка приоритетных </a:t>
            </a:r>
            <a:r>
              <a:rPr lang="ru-RU" dirty="0" err="1"/>
              <a:t>подотраслей</a:t>
            </a:r>
            <a:r>
              <a:rPr lang="ru-RU" dirty="0"/>
              <a:t> растениеводства и животноводства, а также сельскохозяйственной деятельности  малых форм хозяйствования  в виде субсидий и  грантов более чем </a:t>
            </a:r>
            <a:r>
              <a:rPr lang="ru-RU" b="1" dirty="0"/>
              <a:t>по 40-ка направлениям деятельности субъектов АПК.</a:t>
            </a:r>
          </a:p>
        </p:txBody>
      </p:sp>
      <p:pic>
        <p:nvPicPr>
          <p:cNvPr id="1026" name="Picture 2" descr="https://absolutera.ru/uploads/photo/file/25870/prikolnye-kartinki-pro-konej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0125"/>
            <a:ext cx="4104456" cy="28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8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67318"/>
              </p:ext>
            </p:extLst>
          </p:nvPr>
        </p:nvGraphicFramePr>
        <p:xfrm>
          <a:off x="35496" y="3140968"/>
          <a:ext cx="900099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859340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сельского хозяйства Республики Алтай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государственная поддержка  на: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разведение специализированного мясного крупного рогатого скота;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разведение овец и коз;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техническое перевооружение производства сельскохозяйственных товаропроизводителей;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поддержку элитного семеноводства и  приобретение семян;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развитие собственного производства молока;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племенного животноводства;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мараловодства и мясного табунного коневодства;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проведение комплекса агротехнологических работ;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развитие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поддержку сельскохозяйственного страхования;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бурение водных скважин на сельскохозяйственных объектах;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и монтаж автономных энергоустановок для животноводческих стоянок.</a:t>
            </a:r>
          </a:p>
          <a:p>
            <a:pPr indent="36195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рамках государственной программы оказывается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по направлениям: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семейных ферм»,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«Развитие материально-технической базы сельскохозяйственных потребительских кооперативов». </a:t>
            </a:r>
          </a:p>
        </p:txBody>
      </p:sp>
      <p:pic>
        <p:nvPicPr>
          <p:cNvPr id="6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5165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1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15058"/>
              </p:ext>
            </p:extLst>
          </p:nvPr>
        </p:nvGraphicFramePr>
        <p:xfrm>
          <a:off x="314095" y="2204864"/>
          <a:ext cx="8419121" cy="423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5411">
                  <a:extLst>
                    <a:ext uri="{9D8B030D-6E8A-4147-A177-3AD203B41FA5}">
                      <a16:colId xmlns:a16="http://schemas.microsoft.com/office/drawing/2014/main" val="3650891162"/>
                    </a:ext>
                  </a:extLst>
                </a:gridCol>
                <a:gridCol w="1263710">
                  <a:extLst>
                    <a:ext uri="{9D8B030D-6E8A-4147-A177-3AD203B41FA5}">
                      <a16:colId xmlns:a16="http://schemas.microsoft.com/office/drawing/2014/main" val="4174825654"/>
                    </a:ext>
                  </a:extLst>
                </a:gridCol>
              </a:tblGrid>
              <a:tr h="451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Направления господдержки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7949534"/>
                  </a:ext>
                </a:extLst>
              </a:tr>
              <a:tr h="512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Общий объем финансирования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755055"/>
                  </a:ext>
                </a:extLst>
              </a:tr>
              <a:tr h="744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поддержка растениеводства, животноводства и техническая и технологическая модернизация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4476047"/>
                  </a:ext>
                </a:extLst>
              </a:tr>
              <a:tr h="41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индивидуальная программа развития Республики Алтай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135,6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4306051"/>
                  </a:ext>
                </a:extLst>
              </a:tr>
              <a:tr h="488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компенсирующая субсидия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155,0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201005"/>
                  </a:ext>
                </a:extLst>
              </a:tr>
              <a:tr h="43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стимулирующая субсидия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95,0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4563707"/>
                  </a:ext>
                </a:extLst>
              </a:tr>
              <a:tr h="744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системы поддержки фермеров и развитие сельской кооперации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58,0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1025563"/>
                  </a:ext>
                </a:extLst>
              </a:tr>
              <a:tr h="437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производство и реализация хлебобулочных изделий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187965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6553200" y="1845829"/>
            <a:ext cx="2180016" cy="359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8000"/>
                </a:solidFill>
              </a:rPr>
              <a:t>(млн. рублей)</a:t>
            </a:r>
            <a:endParaRPr lang="ru-RU" sz="1800" i="1" dirty="0">
              <a:solidFill>
                <a:srgbClr val="008000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841004" y="1340492"/>
            <a:ext cx="5318886" cy="584517"/>
          </a:xfrm>
          <a:noFill/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ru-RU" sz="2600" b="1" kern="200" dirty="0" smtClean="0">
                <a:solidFill>
                  <a:srgbClr val="008000"/>
                </a:solidFill>
              </a:rPr>
              <a:t>Государственная поддержка АПК</a:t>
            </a:r>
          </a:p>
        </p:txBody>
      </p:sp>
    </p:spTree>
    <p:extLst>
      <p:ext uri="{BB962C8B-B14F-4D97-AF65-F5344CB8AC3E}">
        <p14:creationId xmlns:p14="http://schemas.microsoft.com/office/powerpoint/2010/main" val="93151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8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4" y="3036196"/>
            <a:ext cx="2574782" cy="3553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14" y="2564904"/>
            <a:ext cx="2880320" cy="38524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58" y="2227203"/>
            <a:ext cx="2915754" cy="389985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87265" y="1712583"/>
            <a:ext cx="6411524" cy="514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8000"/>
                </a:solidFill>
              </a:rPr>
              <a:t>ООО «</a:t>
            </a:r>
            <a:r>
              <a:rPr lang="ru-RU" sz="1800" b="1" i="1" dirty="0" err="1" smtClean="0">
                <a:solidFill>
                  <a:srgbClr val="008000"/>
                </a:solidFill>
              </a:rPr>
              <a:t>Ташта</a:t>
            </a:r>
            <a:r>
              <a:rPr lang="ru-RU" sz="1800" b="1" i="1" dirty="0" smtClean="0">
                <a:solidFill>
                  <a:srgbClr val="008000"/>
                </a:solidFill>
              </a:rPr>
              <a:t>» - строительство молочной фермы в 2021 г</a:t>
            </a:r>
            <a:endParaRPr lang="ru-RU" sz="18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8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8" y="2062050"/>
            <a:ext cx="3440079" cy="45867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98" y="2062050"/>
            <a:ext cx="5140967" cy="30231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15" y="3861048"/>
            <a:ext cx="5147850" cy="27877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131840" y="1341325"/>
            <a:ext cx="4032448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8000"/>
                </a:solidFill>
              </a:rPr>
              <a:t>СПК «</a:t>
            </a:r>
            <a:r>
              <a:rPr lang="ru-RU" sz="1800" b="1" i="1" dirty="0" err="1" smtClean="0">
                <a:solidFill>
                  <a:srgbClr val="008000"/>
                </a:solidFill>
              </a:rPr>
              <a:t>Абайский</a:t>
            </a:r>
            <a:r>
              <a:rPr lang="ru-RU" sz="1800" b="1" i="1" dirty="0" smtClean="0">
                <a:solidFill>
                  <a:srgbClr val="008000"/>
                </a:solidFill>
              </a:rPr>
              <a:t>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8000"/>
                </a:solidFill>
              </a:rPr>
              <a:t>- модернизация молочного цеха</a:t>
            </a:r>
            <a:endParaRPr lang="ru-RU" sz="18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4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8" name="8BFEC242-56AD-4AAD-82FD-485391A2B8E6" descr="8BFEC242-56AD-4AAD-82FD-485391A2B8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6184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0" y="1447812"/>
            <a:ext cx="4124233" cy="71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8000"/>
                </a:solidFill>
              </a:rPr>
              <a:t>ООО «</a:t>
            </a:r>
            <a:r>
              <a:rPr lang="ru-RU" sz="1800" b="1" i="1" dirty="0" err="1" smtClean="0">
                <a:solidFill>
                  <a:srgbClr val="008000"/>
                </a:solidFill>
              </a:rPr>
              <a:t>Майма</a:t>
            </a:r>
            <a:r>
              <a:rPr lang="ru-RU" sz="1800" b="1" i="1" dirty="0" smtClean="0">
                <a:solidFill>
                  <a:srgbClr val="008000"/>
                </a:solidFill>
              </a:rPr>
              <a:t>-Молоко» ТД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8000"/>
                </a:solidFill>
              </a:rPr>
              <a:t>- модернизация молочного цеха</a:t>
            </a:r>
            <a:endParaRPr lang="ru-RU" sz="1800" i="1" dirty="0">
              <a:solidFill>
                <a:srgbClr val="008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4896544" cy="38164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5" y="2809150"/>
            <a:ext cx="5737761" cy="38251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95383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5207</TotalTime>
  <Words>481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Алашева</dc:creator>
  <cp:lastModifiedBy>Пользователь</cp:lastModifiedBy>
  <cp:revision>182</cp:revision>
  <cp:lastPrinted>2022-04-13T02:30:58Z</cp:lastPrinted>
  <dcterms:created xsi:type="dcterms:W3CDTF">2019-07-29T13:04:52Z</dcterms:created>
  <dcterms:modified xsi:type="dcterms:W3CDTF">2022-09-30T05:28:47Z</dcterms:modified>
</cp:coreProperties>
</file>